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50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51.xml" ContentType="application/vnd.openxmlformats-officedocument.presentationml.slide+xml"/>
  <Override PartName="/ppt/slides/slide25.xml" ContentType="application/vnd.openxmlformats-officedocument.presentationml.slide+xml"/>
  <Override PartName="/ppt/slides/slide4.xml" ContentType="application/vnd.openxmlformats-officedocument.presentationml.slide+xml"/>
  <Override PartName="/ppt/slides/slide52.xml" ContentType="application/vnd.openxmlformats-officedocument.presentationml.slide+xml"/>
  <Override PartName="/ppt/slides/slide26.xml" ContentType="application/vnd.openxmlformats-officedocument.presentationml.slide+xml"/>
  <Override PartName="/ppt/slides/_rels/slide84.xml.rels" ContentType="application/vnd.openxmlformats-package.relationships+xml"/>
  <Override PartName="/ppt/slides/_rels/slide7.xml.rels" ContentType="application/vnd.openxmlformats-package.relationships+xml"/>
  <Override PartName="/ppt/slides/_rels/slide36.xml.rels" ContentType="application/vnd.openxmlformats-package.relationships+xml"/>
  <Override PartName="/ppt/slides/_rels/slide83.xml.rels" ContentType="application/vnd.openxmlformats-package.relationships+xml"/>
  <Override PartName="/ppt/slides/_rels/slide6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80.xml.rels" ContentType="application/vnd.openxmlformats-package.relationships+xml"/>
  <Override PartName="/ppt/slides/_rels/slide22.xml.rels" ContentType="application/vnd.openxmlformats-package.relationships+xml"/>
  <Override PartName="/ppt/slides/_rels/slide32.xml.rels" ContentType="application/vnd.openxmlformats-package.relationships+xml"/>
  <Override PartName="/ppt/slides/_rels/slide72.xml.rels" ContentType="application/vnd.openxmlformats-package.relationships+xml"/>
  <Override PartName="/ppt/slides/_rels/slide76.xml.rels" ContentType="application/vnd.openxmlformats-package.relationships+xml"/>
  <Override PartName="/ppt/slides/_rels/slide68.xml.rels" ContentType="application/vnd.openxmlformats-package.relationships+xml"/>
  <Override PartName="/ppt/slides/_rels/slide4.xml.rels" ContentType="application/vnd.openxmlformats-package.relationships+xml"/>
  <Override PartName="/ppt/slides/_rels/slide61.xml.rels" ContentType="application/vnd.openxmlformats-package.relationships+xml"/>
  <Override PartName="/ppt/slides/_rels/slide75.xml.rels" ContentType="application/vnd.openxmlformats-package.relationships+xml"/>
  <Override PartName="/ppt/slides/_rels/slide67.xml.rels" ContentType="application/vnd.openxmlformats-package.relationships+xml"/>
  <Override PartName="/ppt/slides/_rels/slide60.xml.rels" ContentType="application/vnd.openxmlformats-package.relationships+xml"/>
  <Override PartName="/ppt/slides/_rels/slide79.xml.rels" ContentType="application/vnd.openxmlformats-package.relationships+xml"/>
  <Override PartName="/ppt/slides/_rels/slide74.xml.rels" ContentType="application/vnd.openxmlformats-package.relationships+xml"/>
  <Override PartName="/ppt/slides/_rels/slide82.xml.rels" ContentType="application/vnd.openxmlformats-package.relationships+xml"/>
  <Override PartName="/ppt/slides/_rels/slide24.xml.rels" ContentType="application/vnd.openxmlformats-package.relationships+xml"/>
  <Override PartName="/ppt/slides/_rels/slide71.xml.rels" ContentType="application/vnd.openxmlformats-package.relationships+xml"/>
  <Override PartName="/ppt/slides/_rels/slide66.xml.rels" ContentType="application/vnd.openxmlformats-package.relationships+xml"/>
  <Override PartName="/ppt/slides/_rels/slide18.xml.rels" ContentType="application/vnd.openxmlformats-package.relationships+xml"/>
  <Override PartName="/ppt/slides/_rels/slide73.xml.rels" ContentType="application/vnd.openxmlformats-package.relationships+xml"/>
  <Override PartName="/ppt/slides/_rels/slide81.xml.rels" ContentType="application/vnd.openxmlformats-package.relationships+xml"/>
  <Override PartName="/ppt/slides/_rels/slide23.xml.rels" ContentType="application/vnd.openxmlformats-package.relationships+xml"/>
  <Override PartName="/ppt/slides/_rels/slide65.xml.rels" ContentType="application/vnd.openxmlformats-package.relationships+xml"/>
  <Override PartName="/ppt/slides/_rels/slide17.xml.rels" ContentType="application/vnd.openxmlformats-package.relationships+xml"/>
  <Override PartName="/ppt/slides/_rels/slide70.xml.rels" ContentType="application/vnd.openxmlformats-package.relationships+xml"/>
  <Override PartName="/ppt/slides/_rels/slide12.xml.rels" ContentType="application/vnd.openxmlformats-package.relationships+xml"/>
  <Override PartName="/ppt/slides/_rels/slide62.xml.rels" ContentType="application/vnd.openxmlformats-package.relationships+xml"/>
  <Override PartName="/ppt/slides/_rels/slide64.xml.rels" ContentType="application/vnd.openxmlformats-package.relationships+xml"/>
  <Override PartName="/ppt/slides/_rels/slide78.xml.rels" ContentType="application/vnd.openxmlformats-package.relationships+xml"/>
  <Override PartName="/ppt/slides/_rels/slide63.xml.rels" ContentType="application/vnd.openxmlformats-package.relationships+xml"/>
  <Override PartName="/ppt/slides/_rels/slide59.xml.rels" ContentType="application/vnd.openxmlformats-package.relationships+xml"/>
  <Override PartName="/ppt/slides/_rels/slide30.xml.rels" ContentType="application/vnd.openxmlformats-package.relationships+xml"/>
  <Override PartName="/ppt/slides/_rels/slide58.xml.rels" ContentType="application/vnd.openxmlformats-package.relationships+xml"/>
  <Override PartName="/ppt/slides/_rels/slide26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77.xml.rels" ContentType="application/vnd.openxmlformats-package.relationships+xml"/>
  <Override PartName="/ppt/slides/_rels/slide45.xml.rels" ContentType="application/vnd.openxmlformats-package.relationships+xml"/>
  <Override PartName="/ppt/slides/_rels/slide34.xml.rels" ContentType="application/vnd.openxmlformats-package.relationships+xml"/>
  <Override PartName="/ppt/slides/_rels/slide44.xml.rels" ContentType="application/vnd.openxmlformats-package.relationships+xml"/>
  <Override PartName="/ppt/slides/_rels/slide33.xml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69.xml.rels" ContentType="application/vnd.openxmlformats-package.relationships+xml"/>
  <Override PartName="/ppt/slides/_rels/slide50.xml.rels" ContentType="application/vnd.openxmlformats-package.relationships+xml"/>
  <Override PartName="/ppt/slides/_rels/slide5.xml.rels" ContentType="application/vnd.openxmlformats-package.relationships+xml"/>
  <Override PartName="/ppt/slides/_rels/slide46.xml.rels" ContentType="application/vnd.openxmlformats-package.relationships+xml"/>
  <Override PartName="/ppt/slides/_rels/slide57.xml.rels" ContentType="application/vnd.openxmlformats-package.relationships+xml"/>
  <Override PartName="/ppt/slides/_rels/slide16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_rels/slide56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28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53.xml.rels" ContentType="application/vnd.openxmlformats-package.relationships+xml"/>
  <Override PartName="/ppt/slides/_rels/slide19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52.xml.rels" ContentType="application/vnd.openxmlformats-package.relationships+xml"/>
  <Override PartName="/ppt/slides/slide5.xml" ContentType="application/vnd.openxmlformats-officedocument.presentationml.slide+xml"/>
  <Override PartName="/ppt/slides/slide53.xml" ContentType="application/vnd.openxmlformats-officedocument.presentationml.slide+xml"/>
  <Override PartName="/ppt/slides/slide27.xml" ContentType="application/vnd.openxmlformats-officedocument.presentationml.slide+xml"/>
  <Override PartName="/ppt/slides/slide6.xml" ContentType="application/vnd.openxmlformats-officedocument.presentationml.slide+xml"/>
  <Override PartName="/ppt/slides/slide54.xml" ContentType="application/vnd.openxmlformats-officedocument.presentationml.slide+xml"/>
  <Override PartName="/ppt/slides/slide28.xml" ContentType="application/vnd.openxmlformats-officedocument.presentationml.slide+xml"/>
  <Override PartName="/ppt/slides/slide20.xml" ContentType="application/vnd.openxmlformats-officedocument.presentationml.slide+xml"/>
  <Override PartName="/ppt/slides/slide79.xml" ContentType="application/vnd.openxmlformats-officedocument.presentationml.slide+xml"/>
  <Override PartName="/ppt/slides/slide7.xml" ContentType="application/vnd.openxmlformats-officedocument.presentationml.slide+xml"/>
  <Override PartName="/ppt/slides/slide55.xml" ContentType="application/vnd.openxmlformats-officedocument.presentationml.slide+xml"/>
  <Override PartName="/ppt/slides/slide29.xml" ContentType="application/vnd.openxmlformats-officedocument.presentationml.slide+xml"/>
  <Override PartName="/ppt/slides/slide21.xml" ContentType="application/vnd.openxmlformats-officedocument.presentationml.slide+xml"/>
  <Override PartName="/ppt/slides/slide8.xml" ContentType="application/vnd.openxmlformats-officedocument.presentationml.slide+xml"/>
  <Override PartName="/ppt/slides/slide56.xml" ContentType="application/vnd.openxmlformats-officedocument.presentationml.slide+xml"/>
  <Override PartName="/ppt/slides/slide10.xml" ContentType="application/vnd.openxmlformats-officedocument.presentationml.slide+xml"/>
  <Override PartName="/ppt/slides/slide69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57.xml" ContentType="application/vnd.openxmlformats-officedocument.presentationml.slide+xml"/>
  <Override PartName="/ppt/slides/slide11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37.xml" ContentType="application/vnd.openxmlformats-officedocument.presentationml.slide+xml"/>
  <Override PartName="/ppt/slides/slide70.xml" ContentType="application/vnd.openxmlformats-officedocument.presentationml.slide+xml"/>
  <Override PartName="/ppt/slides/slide38.xml" ContentType="application/vnd.openxmlformats-officedocument.presentationml.slide+xml"/>
  <Override PartName="/ppt/slides/slide71.xml" ContentType="application/vnd.openxmlformats-officedocument.presentationml.slide+xml"/>
  <Override PartName="/ppt/slides/slide39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65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75.xml" ContentType="application/vnd.openxmlformats-officedocument.presentationml.slide+xml"/>
  <Override PartName="/ppt/slides/slide66.xml" ContentType="application/vnd.openxmlformats-officedocument.presentationml.slide+xml"/>
  <Override PartName="/ppt/slides/slide48.xml" ContentType="application/vnd.openxmlformats-officedocument.presentationml.slide+xml"/>
  <Override PartName="/ppt/slides/slide81.xml" ContentType="application/vnd.openxmlformats-officedocument.presentationml.slide+xml"/>
  <Override PartName="/ppt/slides/slide76.xml" ContentType="application/vnd.openxmlformats-officedocument.presentationml.slide+xml"/>
  <Override PartName="/ppt/slides/slide67.xml" ContentType="application/vnd.openxmlformats-officedocument.presentationml.slide+xml"/>
  <Override PartName="/ppt/slides/slide49.xml" ContentType="application/vnd.openxmlformats-officedocument.presentationml.slide+xml"/>
  <Override PartName="/ppt/slides/slide82.xml" ContentType="application/vnd.openxmlformats-officedocument.presentationml.slide+xml"/>
  <Override PartName="/ppt/slides/slide77.xml" ContentType="application/vnd.openxmlformats-officedocument.presentationml.slide+xml"/>
  <Override PartName="/ppt/slides/slide68.xml" ContentType="application/vnd.openxmlformats-officedocument.presentationml.slide+xml"/>
  <Override PartName="/ppt/slides/slide30.xml" ContentType="application/vnd.openxmlformats-officedocument.presentationml.slide+xml"/>
  <Override PartName="/ppt/slides/slide83.xml" ContentType="application/vnd.openxmlformats-officedocument.presentationml.slide+xml"/>
  <Override PartName="/ppt/slides/slide78.xml" ContentType="application/vnd.openxmlformats-officedocument.presentationml.slide+xml"/>
  <Override PartName="/ppt/slides/slide31.xml" ContentType="application/vnd.openxmlformats-officedocument.presentationml.slide+xml"/>
  <Override PartName="/ppt/slides/slide84.xml" ContentType="application/vnd.openxmlformats-officedocument.presentationml.slide+xml"/>
  <Override PartName="/ppt/_rels/presentation.xml.rels" ContentType="application/vnd.openxmlformats-package.relationships+xml"/>
  <Override PartName="/ppt/media/image1.jpeg" ContentType="image/jpeg"/>
  <Override PartName="/ppt/media/image2.jpeg" ContentType="image/jpeg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presProps" Target="presProps.xml"/>
</Relationships>
</file>

<file path=ppt/media/image1.jpeg>
</file>

<file path=ppt/media/image2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4400" spc="-1" strike="noStrike">
                <a:latin typeface="Arial"/>
              </a:rPr>
              <a:t>Click to edit the title text format</a:t>
            </a:r>
            <a:endParaRPr b="0" lang="en-DK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3200" spc="-1" strike="noStrike">
                <a:latin typeface="Arial"/>
              </a:rPr>
              <a:t>Click to edit the outline text format</a:t>
            </a:r>
            <a:endParaRPr b="0" lang="en-DK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DK" sz="2800" spc="-1" strike="noStrike">
                <a:latin typeface="Arial"/>
              </a:rPr>
              <a:t>Second Outline Level</a:t>
            </a:r>
            <a:endParaRPr b="0" lang="en-DK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400" spc="-1" strike="noStrike">
                <a:latin typeface="Arial"/>
              </a:rPr>
              <a:t>Third Outline Level</a:t>
            </a:r>
            <a:endParaRPr b="0" lang="en-DK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DK" sz="2000" spc="-1" strike="noStrike">
                <a:latin typeface="Arial"/>
              </a:rPr>
              <a:t>Fourth Outline Level</a:t>
            </a:r>
            <a:endParaRPr b="0" lang="en-DK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000" spc="-1" strike="noStrike">
                <a:latin typeface="Arial"/>
              </a:rPr>
              <a:t>Fifth Outline Level</a:t>
            </a:r>
            <a:endParaRPr b="0" lang="en-DK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000" spc="-1" strike="noStrike">
                <a:latin typeface="Arial"/>
              </a:rPr>
              <a:t>Sixth Outline Level</a:t>
            </a:r>
            <a:endParaRPr b="0" lang="en-DK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000" spc="-1" strike="noStrike">
                <a:latin typeface="Arial"/>
              </a:rPr>
              <a:t>Seventh Outline Level</a:t>
            </a:r>
            <a:endParaRPr b="0" lang="en-DK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DK" sz="1400" spc="-1" strike="noStrike">
                <a:latin typeface="Arial"/>
              </a:rPr>
              <a:t>&lt;date/time&gt;</a:t>
            </a:r>
            <a:endParaRPr b="0" lang="en-DK" sz="1400" spc="-1" strike="noStrike"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/>
            <a:r>
              <a:rPr b="0" lang="en-DK" sz="1400" spc="-1" strike="noStrike">
                <a:latin typeface="Arial"/>
              </a:rPr>
              <a:t>&lt;footer&gt;</a:t>
            </a:r>
            <a:endParaRPr b="0" lang="en-DK" sz="1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/>
            <a:fld id="{1795070B-86E5-40E4-B47C-0CB9A64410AA}" type="slidenum">
              <a:rPr b="0" lang="en-DK" sz="1400" spc="-1" strike="noStrike">
                <a:latin typeface="Arial"/>
              </a:rPr>
              <a:t>&lt;number&gt;</a:t>
            </a:fld>
            <a:endParaRPr b="0" lang="en-DK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3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BEFORE WE GET STARTED...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Background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Activities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Read the article on </a:t>
            </a:r>
            <a:r>
              <a:rPr b="0" i="1" lang="en-DK" sz="4000" spc="-1" strike="noStrike" u="sng">
                <a:uFillTx/>
                <a:latin typeface="Arial"/>
                <a:ea typeface="PingFang SC"/>
              </a:rPr>
              <a:t>https://bevae.com/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I’ll stop to take questions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latin typeface="Arial"/>
              </a:rPr>
              <a:t>What drives behavior?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latin typeface="Arial"/>
              </a:rPr>
              <a:t>What </a:t>
            </a:r>
            <a:r>
              <a:rPr b="0" lang="en-DK" sz="5600" spc="-1" strike="sngStrike">
                <a:latin typeface="Arial"/>
              </a:rPr>
              <a:t>drives</a:t>
            </a:r>
            <a:r>
              <a:rPr b="0" lang="en-DK" sz="5600" spc="-1" strike="noStrike">
                <a:latin typeface="Arial"/>
              </a:rPr>
              <a:t> behavior?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latin typeface="Arial"/>
              </a:rPr>
              <a:t>What </a:t>
            </a:r>
            <a:r>
              <a:rPr b="1" lang="en-DK" sz="5600" spc="-1" strike="noStrike" u="sng">
                <a:uFillTx/>
                <a:latin typeface="Arial"/>
              </a:rPr>
              <a:t>motivates</a:t>
            </a:r>
            <a:r>
              <a:rPr b="0" lang="en-DK" sz="5600" spc="-1" strike="noStrike">
                <a:latin typeface="Arial"/>
              </a:rPr>
              <a:t> behavior?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MOTIVATION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r>
              <a:rPr b="0" lang="en-DK" sz="3200" spc="-1" strike="noStrike">
                <a:latin typeface="Arial"/>
                <a:ea typeface="PingFang SC"/>
              </a:rPr>
              <a:t>👧</a:t>
            </a:r>
            <a:r>
              <a:rPr b="0" lang="en-DK" sz="3200" spc="-1" strike="noStrike">
                <a:latin typeface="Arial"/>
                <a:ea typeface="PingFang SC"/>
              </a:rPr>
              <a:t>💭</a:t>
            </a:r>
            <a:endParaRPr b="0" lang="en-DK" sz="3200" spc="-1" strike="noStrike">
              <a:latin typeface="Arial"/>
            </a:endParaRPr>
          </a:p>
          <a:p>
            <a:r>
              <a:rPr b="0" lang="en-DK" sz="3200" spc="-1" strike="noStrike">
                <a:latin typeface="Arial"/>
                <a:ea typeface="PingFang SC"/>
              </a:rPr>
              <a:t>“</a:t>
            </a:r>
            <a:r>
              <a:rPr b="0" lang="en-DK" sz="3200" spc="-1" strike="noStrike">
                <a:latin typeface="Arial"/>
                <a:ea typeface="PingFang SC"/>
              </a:rPr>
              <a:t>I could use some of that </a:t>
            </a:r>
            <a:r>
              <a:rPr b="0" i="1" lang="en-DK" sz="3200" spc="-1" strike="noStrike">
                <a:latin typeface="Arial"/>
                <a:ea typeface="PingFang SC"/>
              </a:rPr>
              <a:t>motivation</a:t>
            </a:r>
            <a:r>
              <a:rPr b="0" lang="en-DK" sz="3200" spc="-1" strike="noStrike">
                <a:latin typeface="Arial"/>
                <a:ea typeface="PingFang SC"/>
              </a:rPr>
              <a:t>, gurl”</a:t>
            </a:r>
            <a:endParaRPr b="0" lang="en-DK" sz="3200" spc="-1" strike="noStrike">
              <a:latin typeface="Arial"/>
            </a:endParaRPr>
          </a:p>
          <a:p>
            <a:endParaRPr b="0" lang="en-DK" sz="3200" spc="-1" strike="noStrike">
              <a:latin typeface="Arial"/>
            </a:endParaRPr>
          </a:p>
          <a:p>
            <a:r>
              <a:rPr b="0" lang="en-DK" sz="3200" spc="-1" strike="noStrike">
                <a:latin typeface="Arial"/>
                <a:ea typeface="PingFang SC"/>
              </a:rPr>
              <a:t>😷</a:t>
            </a:r>
            <a:r>
              <a:rPr b="0" lang="en-DK" sz="3200" spc="-1" strike="noStrike">
                <a:latin typeface="Arial"/>
                <a:ea typeface="PingFang SC"/>
              </a:rPr>
              <a:t>💭</a:t>
            </a:r>
            <a:r>
              <a:rPr b="0" lang="en-DK" sz="3200" spc="-1" strike="noStrike">
                <a:latin typeface="Arial"/>
                <a:ea typeface="PingFang SC"/>
              </a:rPr>
              <a:t> </a:t>
            </a:r>
            <a:endParaRPr b="0" lang="en-DK" sz="3200" spc="-1" strike="noStrike">
              <a:latin typeface="Arial"/>
            </a:endParaRPr>
          </a:p>
          <a:p>
            <a:r>
              <a:rPr b="0" lang="en-DK" sz="3200" spc="-1" strike="noStrike">
                <a:latin typeface="Arial"/>
                <a:ea typeface="PingFang SC"/>
              </a:rPr>
              <a:t>“</a:t>
            </a:r>
            <a:r>
              <a:rPr b="0" lang="en-DK" sz="3200" spc="-1" strike="noStrike">
                <a:latin typeface="Arial"/>
                <a:ea typeface="PingFang SC"/>
              </a:rPr>
              <a:t>We need to motivate our patients more!!¡”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/>
          </p:nvPr>
        </p:nvSpPr>
        <p:spPr>
          <a:xfrm>
            <a:off x="1008360" y="5400000"/>
            <a:ext cx="9071640" cy="2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how much motivation you got? a lot</a:t>
            </a:r>
            <a:endParaRPr b="0" lang="en-DK" sz="1800" spc="-1" strike="noStrike">
              <a:latin typeface="Arial"/>
            </a:endParaRPr>
          </a:p>
          <a:p>
            <a:pPr algn="r">
              <a:spcBef>
                <a:spcPts val="1417"/>
              </a:spcBef>
            </a:pPr>
            <a:endParaRPr b="0" lang="en-DK" sz="1800" spc="-1" strike="noStrike">
              <a:latin typeface="Arial"/>
            </a:endParaRPr>
          </a:p>
        </p:txBody>
      </p:sp>
      <p:sp>
        <p:nvSpPr>
          <p:cNvPr id="57" name=""/>
          <p:cNvSpPr/>
          <p:nvPr/>
        </p:nvSpPr>
        <p:spPr>
          <a:xfrm flipH="1">
            <a:off x="504000" y="360000"/>
            <a:ext cx="9000000" cy="144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04360" y="2700000"/>
            <a:ext cx="9071640" cy="184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🤓☝️ </a:t>
            </a:r>
            <a:r>
              <a:rPr b="0" lang="en-DK" sz="4800" spc="-1" strike="noStrike">
                <a:latin typeface="Arial"/>
                <a:ea typeface="PingFang SC"/>
              </a:rPr>
              <a:t>Motivation meter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540000" y="2340000"/>
            <a:ext cx="9000000" cy="0"/>
          </a:xfrm>
          <a:prstGeom prst="line">
            <a:avLst/>
          </a:prstGeom>
          <a:ln w="76320">
            <a:solidFill>
              <a:srgbClr val="ffffff"/>
            </a:solidFill>
            <a:prstDash val="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"/>
          <p:cNvSpPr/>
          <p:nvPr/>
        </p:nvSpPr>
        <p:spPr>
          <a:xfrm>
            <a:off x="72000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"/>
          <p:cNvSpPr/>
          <p:nvPr/>
        </p:nvSpPr>
        <p:spPr>
          <a:xfrm>
            <a:off x="770724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"/>
          <p:cNvSpPr/>
          <p:nvPr/>
        </p:nvSpPr>
        <p:spPr>
          <a:xfrm flipH="1">
            <a:off x="504000" y="1620000"/>
            <a:ext cx="1296000" cy="18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" name=""/>
          <p:cNvSpPr txBox="1"/>
          <p:nvPr/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64" name=""/>
          <p:cNvSpPr txBox="1"/>
          <p:nvPr/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65" name=""/>
          <p:cNvSpPr txBox="1"/>
          <p:nvPr/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"/>
          <p:cNvSpPr/>
          <p:nvPr/>
        </p:nvSpPr>
        <p:spPr>
          <a:xfrm>
            <a:off x="72000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"/>
          <p:cNvSpPr/>
          <p:nvPr/>
        </p:nvSpPr>
        <p:spPr>
          <a:xfrm>
            <a:off x="770724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"/>
          <p:cNvSpPr/>
          <p:nvPr/>
        </p:nvSpPr>
        <p:spPr>
          <a:xfrm flipH="1">
            <a:off x="504000" y="1260000"/>
            <a:ext cx="3456000" cy="54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"/>
          <p:cNvSpPr txBox="1"/>
          <p:nvPr/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70" name=""/>
          <p:cNvSpPr txBox="1"/>
          <p:nvPr/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71" name=""/>
          <p:cNvSpPr txBox="1"/>
          <p:nvPr/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"/>
          <p:cNvSpPr/>
          <p:nvPr/>
        </p:nvSpPr>
        <p:spPr>
          <a:xfrm>
            <a:off x="72000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"/>
          <p:cNvSpPr/>
          <p:nvPr/>
        </p:nvSpPr>
        <p:spPr>
          <a:xfrm>
            <a:off x="770724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"/>
          <p:cNvSpPr/>
          <p:nvPr/>
        </p:nvSpPr>
        <p:spPr>
          <a:xfrm flipH="1">
            <a:off x="504000" y="900000"/>
            <a:ext cx="5616000" cy="90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"/>
          <p:cNvSpPr txBox="1"/>
          <p:nvPr/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77" name=""/>
          <p:cNvSpPr txBox="1"/>
          <p:nvPr/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"/>
          <p:cNvSpPr/>
          <p:nvPr/>
        </p:nvSpPr>
        <p:spPr>
          <a:xfrm>
            <a:off x="72000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"/>
          <p:cNvSpPr/>
          <p:nvPr/>
        </p:nvSpPr>
        <p:spPr>
          <a:xfrm>
            <a:off x="770724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"/>
          <p:cNvSpPr/>
          <p:nvPr/>
        </p:nvSpPr>
        <p:spPr>
          <a:xfrm flipH="1">
            <a:off x="504000" y="360000"/>
            <a:ext cx="9000000" cy="144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"/>
          <p:cNvSpPr txBox="1"/>
          <p:nvPr/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LIFESTYLE CHANGE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IT’S NOT THIS EASY...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IT’S NOT THIS EASY...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IT’S NOT THIS EASY...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Poor performance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IT’S NOT THIS EASY...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Poor 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Poor engagement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IT’S NOT THIS EASY...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Poor 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Poor engagement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Dissatisfaction &amp; unhappiness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latin typeface="Arial"/>
              </a:rPr>
              <a:t>We need to reframe motivation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latin typeface="Arial"/>
              </a:rPr>
              <a:t>SELF-DETERMINATION THEORY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SDT, PART 1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SCOPE OF SDT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0000"/>
          </a:bodyPr>
          <a:p>
            <a:r>
              <a:rPr b="0" lang="en-DK" sz="4000" spc="-1" strike="noStrike">
                <a:latin typeface="Arial"/>
                <a:ea typeface="PingFang SC"/>
              </a:rPr>
              <a:t>Has been applied to: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Teaching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Coaching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Counseling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Leadership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Relationships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Healthcare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r>
              <a:rPr b="0" i="1" lang="en-DK" sz="4000" spc="-1" strike="noStrike">
                <a:latin typeface="Arial"/>
                <a:ea typeface="PingFang SC"/>
              </a:rPr>
              <a:t>...and much more!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5600" spc="-1" strike="noStrike">
                <a:latin typeface="Arial"/>
              </a:rPr>
              <a:t>SDT’S AXIOM —</a:t>
            </a:r>
            <a:endParaRPr b="0" lang="en-DK" sz="5600" spc="-1" strike="noStrike">
              <a:latin typeface="Arial"/>
            </a:endParaRPr>
          </a:p>
          <a:p>
            <a:endParaRPr b="0" lang="en-DK" sz="5600" spc="-1" strike="noStrike">
              <a:latin typeface="Arial"/>
            </a:endParaRPr>
          </a:p>
          <a:p>
            <a:r>
              <a:rPr b="0" i="1" lang="en-DK" sz="2800" spc="-1" strike="noStrike">
                <a:latin typeface="Arial"/>
              </a:rPr>
              <a:t>"...people are active organisms, with evolved tendencies toward growing, mastering ambient challenges, and integrating new experiences into a coherent sense of self. These natural developmental tendencies do not, however, operate automatically, but instead require ongoing social nutriments and supports."</a:t>
            </a:r>
            <a:endParaRPr b="0" lang="en-DK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latin typeface="Arial"/>
              </a:rPr>
              <a:t>What are some situations where lifestyle matters?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💡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i="1" lang="en-DK" sz="4000" spc="-1" strike="noStrike">
                <a:latin typeface="Arial"/>
              </a:rPr>
              <a:t>We all tend toward personal growth so long as</a:t>
            </a:r>
            <a:r>
              <a:rPr b="0" i="1" lang="en-DK" sz="4000" spc="-1" strike="noStrike">
                <a:latin typeface="Arial"/>
              </a:rPr>
              <a:t> our environment supports us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latin typeface="Arial"/>
              </a:rPr>
              <a:t>What characteristics in our environment help or hinder personal growth?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1.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2.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3.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2.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3.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2. Competence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3.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2. Competence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3. Relatedness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2. Competence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3. Relatedness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5580000" y="1980000"/>
            <a:ext cx="2160000" cy="184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1200" spc="-1" strike="noStrike">
                <a:latin typeface="Arial"/>
                <a:ea typeface="PingFang SC"/>
              </a:rPr>
              <a:t>⭐</a:t>
            </a:r>
            <a:endParaRPr b="0" lang="en-DK" sz="1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SDT, PART 2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DK" sz="32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 </a:t>
            </a:r>
            <a:r>
              <a:rPr b="1" lang="en-DK" sz="2400" spc="-1" strike="noStrike">
                <a:latin typeface="Arial"/>
              </a:rPr>
              <a:t>Pain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Cardiovascular disease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Stroke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COPD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Cancers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  <a:ea typeface="PingFang SC"/>
              </a:rPr>
              <a:t>• </a:t>
            </a:r>
            <a:r>
              <a:rPr b="1" lang="en-DK" sz="2400" spc="-1" strike="noStrike">
                <a:latin typeface="Arial"/>
                <a:ea typeface="PingFang SC"/>
              </a:rPr>
              <a:t>Obesity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  <a:ea typeface="PingFang SC"/>
              </a:rPr>
              <a:t>• </a:t>
            </a:r>
            <a:r>
              <a:rPr b="1" lang="en-DK" sz="2400" spc="-1" strike="noStrike">
                <a:latin typeface="Arial"/>
                <a:ea typeface="PingFang SC"/>
              </a:rPr>
              <a:t>Type 2 diabetes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Arthritis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Osteoporosis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Dementia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• </a:t>
            </a:r>
            <a:r>
              <a:rPr b="1" lang="en-DK" sz="2400" spc="-1" strike="noStrike">
                <a:latin typeface="Arial"/>
              </a:rPr>
              <a:t>Depression</a:t>
            </a:r>
            <a:endParaRPr b="0" lang="en-DK" sz="2400" spc="-1" strike="noStrike">
              <a:latin typeface="Arial"/>
            </a:endParaRPr>
          </a:p>
          <a:p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latin typeface="Arial"/>
              </a:rPr>
              <a:t>...etc.</a:t>
            </a:r>
            <a:endParaRPr b="0" lang="en-DK" sz="2400" spc="-1" strike="noStrike">
              <a:latin typeface="Arial"/>
            </a:endParaRPr>
          </a:p>
          <a:p>
            <a:endParaRPr b="0" lang="en-DK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23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31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51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PlaceHolder 4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63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69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71" name="PlaceHolder 6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72" name="PlaceHolder 7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76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2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4" name="PlaceHolder 6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5" name="PlaceHolder 7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6" name="PlaceHolder 8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91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98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PlaceHolder 6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00" name="PlaceHolder 7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01" name="PlaceHolder 8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02" name="PlaceHolder 9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07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4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PlaceHolder 7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7" name="PlaceHolder 8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8" name="PlaceHolder 9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9" name="PlaceHolder 10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1" name="PlaceHolder 6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2" name="PlaceHolder 7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3" name="PlaceHolder 8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PlaceHolder 9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6" name="PlaceHolder 10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7" name="PlaceHolder 11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48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49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0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PlaceHolder 7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2" name="PlaceHolder 8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3" name="PlaceHolder 9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PlaceHolder 10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6" name="PlaceHolder 11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7" name="PlaceHolder 12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latin typeface="Arial"/>
                <a:ea typeface="PingFang SC"/>
              </a:rPr>
              <a:t>Lifestyle is </a:t>
            </a:r>
            <a:r>
              <a:rPr b="1" lang="en-DK" sz="5600" spc="-1" strike="noStrike">
                <a:latin typeface="Arial"/>
              </a:rPr>
              <a:t>🔑 for health 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62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69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0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PlaceHolder 7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2" name="PlaceHolder 8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3" name="PlaceHolder 9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PlaceHolder 10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6" name="PlaceHolder 11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7" name="PlaceHolder 12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8" name="PlaceHolder 13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83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7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89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0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1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PlaceHolder 7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3" name="PlaceHolder 8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4" name="PlaceHolder 9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5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6" name="PlaceHolder 10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7" name="PlaceHolder 11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8" name="PlaceHolder 12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9" name="PlaceHolder 13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00" name="PlaceHolder 14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2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9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1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2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3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4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5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6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7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8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9" name="PlaceHolder 10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0" name="PlaceHolder 11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1" name="PlaceHolder 12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2" name="PlaceHolder 13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3" name="PlaceHolder 14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4" name="PlaceHolder 15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7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8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38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39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0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1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2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3" name="PlaceHolder 10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4" name="PlaceHolder 11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5" name="PlaceHolder 12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6" name="PlaceHolder 13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7" name="PlaceHolder 14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8" name="PlaceHolder 15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9" name="PlaceHolder 16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3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2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3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4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5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6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7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8" name="PlaceHolder 10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9" name="PlaceHolder 11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0" name="PlaceHolder 12"/>
          <p:cNvSpPr>
            <a:spLocks noGrp="1"/>
          </p:cNvSpPr>
          <p:nvPr>
            <p:ph/>
          </p:nvPr>
        </p:nvSpPr>
        <p:spPr>
          <a:xfrm>
            <a:off x="60789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1" name="PlaceHolder 13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2" name="PlaceHolder 14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3" name="PlaceHolder 15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4" name="PlaceHolder 16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5" name="PlaceHolder 17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PlaceHolder 1"/>
          <p:cNvSpPr>
            <a:spLocks noGrp="1"/>
          </p:cNvSpPr>
          <p:nvPr>
            <p:ph/>
          </p:nvPr>
        </p:nvSpPr>
        <p:spPr>
          <a:xfrm>
            <a:off x="1980000" y="180000"/>
            <a:ext cx="61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1" lang="en-DK" sz="2400" spc="-1" strike="noStrike">
                <a:latin typeface="Arial"/>
                <a:ea typeface="PingFang SC"/>
              </a:rPr>
              <a:t>SELF-DETERMINATION SPECTRUM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4" name="PlaceHolder 4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5" name="PlaceHolder 5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6" name="PlaceHolder 6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7" name="PlaceHolder 7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8" name="PlaceHolder 8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9" name="PlaceHolder 9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0" name="PlaceHolder 10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1" name="PlaceHolder 11"/>
          <p:cNvSpPr>
            <a:spLocks noGrp="1"/>
          </p:cNvSpPr>
          <p:nvPr>
            <p:ph/>
          </p:nvPr>
        </p:nvSpPr>
        <p:spPr>
          <a:xfrm>
            <a:off x="60789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2" name="PlaceHolder 12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3" name="PlaceHolder 13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4" name="PlaceHolder 14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5" name=""/>
          <p:cNvSpPr/>
          <p:nvPr/>
        </p:nvSpPr>
        <p:spPr>
          <a:xfrm>
            <a:off x="540000" y="948240"/>
            <a:ext cx="9000000" cy="0"/>
          </a:xfrm>
          <a:prstGeom prst="line">
            <a:avLst/>
          </a:prstGeom>
          <a:ln w="76320">
            <a:solidFill>
              <a:srgbClr val="ffffff"/>
            </a:solidFill>
            <a:prstDash val="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PlaceHolder 15"/>
          <p:cNvSpPr>
            <a:spLocks noGrp="1"/>
          </p:cNvSpPr>
          <p:nvPr>
            <p:ph/>
          </p:nvPr>
        </p:nvSpPr>
        <p:spPr>
          <a:xfrm>
            <a:off x="540000" y="1080000"/>
            <a:ext cx="41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i="1" lang="en-DK" sz="2400" spc="-1" strike="noStrike">
                <a:latin typeface="Arial"/>
                <a:ea typeface="PingFang SC"/>
              </a:rPr>
              <a:t>controlled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397" name="PlaceHolder 16"/>
          <p:cNvSpPr>
            <a:spLocks noGrp="1"/>
          </p:cNvSpPr>
          <p:nvPr>
            <p:ph/>
          </p:nvPr>
        </p:nvSpPr>
        <p:spPr>
          <a:xfrm>
            <a:off x="5400000" y="1080000"/>
            <a:ext cx="41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algn="r">
              <a:spcBef>
                <a:spcPts val="1414"/>
              </a:spcBef>
            </a:pPr>
            <a:r>
              <a:rPr b="0" i="1" lang="en-DK" sz="2400" spc="-1" strike="noStrike">
                <a:latin typeface="Arial"/>
                <a:ea typeface="PingFang SC"/>
              </a:rPr>
              <a:t>autonomous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398" name="PlaceHolder 17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9" name="PlaceHolder 18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"/>
          <p:cNvSpPr/>
          <p:nvPr/>
        </p:nvSpPr>
        <p:spPr>
          <a:xfrm>
            <a:off x="504000" y="1620000"/>
            <a:ext cx="1652760" cy="54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"/>
          <p:cNvSpPr/>
          <p:nvPr/>
        </p:nvSpPr>
        <p:spPr>
          <a:xfrm>
            <a:off x="2377440" y="1260000"/>
            <a:ext cx="1652760" cy="90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2" name=""/>
          <p:cNvSpPr/>
          <p:nvPr/>
        </p:nvSpPr>
        <p:spPr>
          <a:xfrm>
            <a:off x="4213800" y="1800000"/>
            <a:ext cx="1653120" cy="36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PlaceHolder 1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6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7" name="PlaceHolder 3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8" name="PlaceHolder 4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9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0" name="PlaceHolder 6"/>
          <p:cNvSpPr>
            <a:spLocks noGrp="1"/>
          </p:cNvSpPr>
          <p:nvPr>
            <p:ph type="title"/>
          </p:nvPr>
        </p:nvSpPr>
        <p:spPr>
          <a:xfrm>
            <a:off x="504000" y="378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From this...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"/>
          <p:cNvSpPr/>
          <p:nvPr/>
        </p:nvSpPr>
        <p:spPr>
          <a:xfrm>
            <a:off x="504000" y="1620000"/>
            <a:ext cx="1652760" cy="54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2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3" name=""/>
          <p:cNvSpPr/>
          <p:nvPr/>
        </p:nvSpPr>
        <p:spPr>
          <a:xfrm>
            <a:off x="4213800" y="1440000"/>
            <a:ext cx="1653120" cy="72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4" name=""/>
          <p:cNvSpPr/>
          <p:nvPr/>
        </p:nvSpPr>
        <p:spPr>
          <a:xfrm>
            <a:off x="605052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"/>
          <p:cNvSpPr/>
          <p:nvPr/>
        </p:nvSpPr>
        <p:spPr>
          <a:xfrm>
            <a:off x="788724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PlaceHolder 1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8" name="PlaceHolder 3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9" name="PlaceHolder 4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0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1" name="PlaceHolder 6"/>
          <p:cNvSpPr>
            <a:spLocks noGrp="1"/>
          </p:cNvSpPr>
          <p:nvPr>
            <p:ph type="title"/>
          </p:nvPr>
        </p:nvSpPr>
        <p:spPr>
          <a:xfrm>
            <a:off x="504000" y="378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...to this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"/>
          <p:cNvSpPr/>
          <p:nvPr/>
        </p:nvSpPr>
        <p:spPr>
          <a:xfrm>
            <a:off x="504000" y="1620000"/>
            <a:ext cx="1652760" cy="54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4" name=""/>
          <p:cNvSpPr/>
          <p:nvPr/>
        </p:nvSpPr>
        <p:spPr>
          <a:xfrm>
            <a:off x="4213800" y="1440000"/>
            <a:ext cx="1653120" cy="72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5" name=""/>
          <p:cNvSpPr/>
          <p:nvPr/>
        </p:nvSpPr>
        <p:spPr>
          <a:xfrm>
            <a:off x="605052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"/>
          <p:cNvSpPr/>
          <p:nvPr/>
        </p:nvSpPr>
        <p:spPr>
          <a:xfrm>
            <a:off x="788724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PlaceHolder 1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8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9" name="PlaceHolder 3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30" name="PlaceHolder 4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31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32" name="PlaceHolder 6"/>
          <p:cNvSpPr>
            <a:spLocks noGrp="1"/>
          </p:cNvSpPr>
          <p:nvPr>
            <p:ph type="title"/>
          </p:nvPr>
        </p:nvSpPr>
        <p:spPr>
          <a:xfrm>
            <a:off x="504000" y="378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...to this  —  </a:t>
            </a:r>
            <a:r>
              <a:rPr b="1" lang="en-DK" sz="3200" spc="-1" strike="noStrike" u="sng">
                <a:uFillTx/>
                <a:latin typeface="Arial"/>
              </a:rPr>
              <a:t>IF BPN ARE SUPPORTED!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BENEFITS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latin typeface="Arial"/>
              </a:rPr>
              <a:t>WHY DON’T THEY DO WHAT WE SAY!?</a:t>
            </a:r>
            <a:endParaRPr b="0" lang="en-DK" sz="5600" spc="-1" strike="noStrike">
              <a:latin typeface="Arial"/>
            </a:endParaRPr>
          </a:p>
          <a:p>
            <a:pPr algn="ctr"/>
            <a:r>
              <a:rPr b="1" lang="en-DK" sz="9600" spc="-1" strike="noStrike">
                <a:latin typeface="Arial"/>
                <a:ea typeface="AppleColorEmoji"/>
              </a:rPr>
              <a:t>😤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BENEFITS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BENEFITS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Engagement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BENEFITS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Engagement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Persistence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BENEFITS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41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Engagement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Persistence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Well-being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💡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i="1" lang="en-DK" sz="4000" spc="-1" strike="noStrike">
                <a:latin typeface="Arial"/>
              </a:rPr>
              <a:t>Support the BPN and the rest will follow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4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5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6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7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48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49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0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1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2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3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4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5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6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7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8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9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60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61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62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3" name="PlaceHolder 12"/>
          <p:cNvSpPr>
            <a:spLocks noGrp="1"/>
          </p:cNvSpPr>
          <p:nvPr>
            <p:ph/>
          </p:nvPr>
        </p:nvSpPr>
        <p:spPr>
          <a:xfrm>
            <a:off x="2377440" y="46098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64" name="PlaceHolder 13"/>
          <p:cNvSpPr>
            <a:spLocks noGrp="1"/>
          </p:cNvSpPr>
          <p:nvPr>
            <p:ph/>
          </p:nvPr>
        </p:nvSpPr>
        <p:spPr>
          <a:xfrm>
            <a:off x="425088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6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7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8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9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0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71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2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3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4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5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6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7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8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9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0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1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2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3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4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5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6" name="PlaceHolder 12"/>
          <p:cNvSpPr>
            <a:spLocks noGrp="1"/>
          </p:cNvSpPr>
          <p:nvPr>
            <p:ph/>
          </p:nvPr>
        </p:nvSpPr>
        <p:spPr>
          <a:xfrm>
            <a:off x="180000" y="180000"/>
            <a:ext cx="23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Amotivation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87" name="PlaceHolder 13"/>
          <p:cNvSpPr>
            <a:spLocks noGrp="1"/>
          </p:cNvSpPr>
          <p:nvPr>
            <p:ph/>
          </p:nvPr>
        </p:nvSpPr>
        <p:spPr>
          <a:xfrm>
            <a:off x="513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non-regulation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8" name="PlaceHolder 14"/>
          <p:cNvSpPr>
            <a:spLocks noGrp="1"/>
          </p:cNvSpPr>
          <p:nvPr>
            <p:ph/>
          </p:nvPr>
        </p:nvSpPr>
        <p:spPr>
          <a:xfrm>
            <a:off x="2377440" y="46101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9" name="PlaceHolder 15"/>
          <p:cNvSpPr>
            <a:spLocks noGrp="1"/>
          </p:cNvSpPr>
          <p:nvPr>
            <p:ph/>
          </p:nvPr>
        </p:nvSpPr>
        <p:spPr>
          <a:xfrm>
            <a:off x="4250880" y="46321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1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2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5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96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8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9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00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2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3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4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5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6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7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8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9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10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1" name="PlaceHolder 12"/>
          <p:cNvSpPr>
            <a:spLocks noGrp="1"/>
          </p:cNvSpPr>
          <p:nvPr>
            <p:ph/>
          </p:nvPr>
        </p:nvSpPr>
        <p:spPr>
          <a:xfrm>
            <a:off x="180000" y="180000"/>
            <a:ext cx="23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Amotivation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12" name="PlaceHolder 13"/>
          <p:cNvSpPr>
            <a:spLocks noGrp="1"/>
          </p:cNvSpPr>
          <p:nvPr>
            <p:ph/>
          </p:nvPr>
        </p:nvSpPr>
        <p:spPr>
          <a:xfrm>
            <a:off x="513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non-regulation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13" name="PlaceHolder 14"/>
          <p:cNvSpPr>
            <a:spLocks noGrp="1"/>
          </p:cNvSpPr>
          <p:nvPr>
            <p:ph/>
          </p:nvPr>
        </p:nvSpPr>
        <p:spPr>
          <a:xfrm>
            <a:off x="513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impersonal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14" name="PlaceHolder 15"/>
          <p:cNvSpPr>
            <a:spLocks noGrp="1"/>
          </p:cNvSpPr>
          <p:nvPr>
            <p:ph/>
          </p:nvPr>
        </p:nvSpPr>
        <p:spPr>
          <a:xfrm>
            <a:off x="2377440" y="46101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15" name="PlaceHolder 16"/>
          <p:cNvSpPr>
            <a:spLocks noGrp="1"/>
          </p:cNvSpPr>
          <p:nvPr>
            <p:ph/>
          </p:nvPr>
        </p:nvSpPr>
        <p:spPr>
          <a:xfrm>
            <a:off x="4250880" y="46321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8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9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0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1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22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3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4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5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6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27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28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29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0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1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2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3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4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5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6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7" name="PlaceHolder 12"/>
          <p:cNvSpPr>
            <a:spLocks noGrp="1"/>
          </p:cNvSpPr>
          <p:nvPr>
            <p:ph/>
          </p:nvPr>
        </p:nvSpPr>
        <p:spPr>
          <a:xfrm>
            <a:off x="180000" y="180000"/>
            <a:ext cx="23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latin typeface="Arial"/>
                <a:ea typeface="PingFang SC"/>
              </a:rPr>
              <a:t>Amotivation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38" name="PlaceHolder 13"/>
          <p:cNvSpPr>
            <a:spLocks noGrp="1"/>
          </p:cNvSpPr>
          <p:nvPr>
            <p:ph/>
          </p:nvPr>
        </p:nvSpPr>
        <p:spPr>
          <a:xfrm>
            <a:off x="513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non-regulation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9" name="PlaceHolder 14"/>
          <p:cNvSpPr>
            <a:spLocks noGrp="1"/>
          </p:cNvSpPr>
          <p:nvPr>
            <p:ph/>
          </p:nvPr>
        </p:nvSpPr>
        <p:spPr>
          <a:xfrm>
            <a:off x="513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latin typeface="Arial"/>
                <a:ea typeface="PingFang SC"/>
              </a:rPr>
              <a:t>impersonal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40" name="PlaceHolder 15"/>
          <p:cNvSpPr>
            <a:spLocks noGrp="1"/>
          </p:cNvSpPr>
          <p:nvPr>
            <p:ph/>
          </p:nvPr>
        </p:nvSpPr>
        <p:spPr>
          <a:xfrm>
            <a:off x="54000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incompetence, indifference, lack of control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41" name="PlaceHolder 16"/>
          <p:cNvSpPr>
            <a:spLocks noGrp="1"/>
          </p:cNvSpPr>
          <p:nvPr>
            <p:ph/>
          </p:nvPr>
        </p:nvSpPr>
        <p:spPr>
          <a:xfrm>
            <a:off x="2377440" y="46101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42" name="PlaceHolder 17"/>
          <p:cNvSpPr>
            <a:spLocks noGrp="1"/>
          </p:cNvSpPr>
          <p:nvPr>
            <p:ph/>
          </p:nvPr>
        </p:nvSpPr>
        <p:spPr>
          <a:xfrm>
            <a:off x="4250880" y="46321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d9d9d9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  <a:ea typeface="AppleColorEmoji"/>
              </a:rPr>
              <a:t>WHEW! 😮‍💨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5600" spc="-1" strike="noStrike">
                <a:latin typeface="Arial"/>
              </a:rPr>
              <a:t>DEFINITION —</a:t>
            </a:r>
            <a:endParaRPr b="0" lang="en-DK" sz="5600" spc="-1" strike="noStrike">
              <a:latin typeface="Arial"/>
            </a:endParaRPr>
          </a:p>
          <a:p>
            <a:endParaRPr b="0" lang="en-DK" sz="5600" spc="-1" strike="noStrike">
              <a:latin typeface="Arial"/>
            </a:endParaRPr>
          </a:p>
          <a:p>
            <a:r>
              <a:rPr b="0" lang="en-DK" sz="3600" spc="-1" strike="noStrike">
                <a:latin typeface="Arial"/>
              </a:rPr>
              <a:t>The summation of a person’s </a:t>
            </a:r>
            <a:r>
              <a:rPr b="1" lang="en-DK" sz="3600" spc="-1" strike="noStrike" u="sng">
                <a:uFillTx/>
                <a:latin typeface="Arial"/>
              </a:rPr>
              <a:t>consistent behavioral patterns</a:t>
            </a:r>
            <a:r>
              <a:rPr b="0" lang="en-DK" sz="3600" spc="-1" strike="noStrike">
                <a:latin typeface="Arial"/>
              </a:rPr>
              <a:t>,</a:t>
            </a:r>
            <a:endParaRPr b="0" lang="en-DK" sz="3600" spc="-1" strike="noStrike">
              <a:latin typeface="Arial"/>
            </a:endParaRPr>
          </a:p>
          <a:p>
            <a:endParaRPr b="0" lang="en-DK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latin typeface="Arial"/>
              </a:rPr>
              <a:t>SO WHY DON’T THEY DO WHAT WE SAY!?</a:t>
            </a:r>
            <a:endParaRPr b="0" lang="en-DK" sz="5600" spc="-1" strike="noStrike">
              <a:latin typeface="Arial"/>
            </a:endParaRPr>
          </a:p>
          <a:p>
            <a:pPr algn="ctr"/>
            <a:r>
              <a:rPr b="1" lang="en-DK" sz="9600" spc="-1" strike="noStrike">
                <a:latin typeface="Arial"/>
                <a:ea typeface="AppleColorEmoji"/>
              </a:rPr>
              <a:t>😤😤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💡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i="1" lang="en-DK" sz="4000" spc="-1" strike="noStrike">
                <a:latin typeface="Arial"/>
              </a:rPr>
              <a:t>The question is holding us back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7200" spc="-1" strike="noStrike">
                <a:latin typeface="Arial"/>
              </a:rPr>
              <a:t>— </a:t>
            </a:r>
            <a:r>
              <a:rPr b="1" lang="en-DK" sz="7200" spc="-1" strike="noStrike">
                <a:latin typeface="Arial"/>
              </a:rPr>
              <a:t>LESSON #1 —</a:t>
            </a:r>
            <a:endParaRPr b="0" lang="en-DK" sz="7200" spc="-1" strike="noStrike">
              <a:latin typeface="Arial"/>
            </a:endParaRPr>
          </a:p>
          <a:p>
            <a:pPr algn="ctr"/>
            <a:endParaRPr b="0" lang="en-DK" sz="72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latin typeface="Arial"/>
              </a:rPr>
              <a:t>Manipulate the clinical context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7200" spc="-1" strike="noStrike">
                <a:latin typeface="Arial"/>
              </a:rPr>
              <a:t>— </a:t>
            </a:r>
            <a:r>
              <a:rPr b="1" lang="en-DK" sz="7200" spc="-1" strike="noStrike">
                <a:latin typeface="Arial"/>
              </a:rPr>
              <a:t>LESSON #2 —</a:t>
            </a:r>
            <a:endParaRPr b="0" lang="en-DK" sz="7200" spc="-1" strike="noStrike">
              <a:latin typeface="Arial"/>
            </a:endParaRPr>
          </a:p>
          <a:p>
            <a:pPr algn="ctr"/>
            <a:endParaRPr b="0" lang="en-DK" sz="72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latin typeface="Arial"/>
              </a:rPr>
              <a:t>Be a lifestyle coach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latin typeface="Arial"/>
              </a:rPr>
              <a:t>Are patients really amotivated?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REASONS FOR CONFLICTING MOTIVATIONS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REASONS FOR CONFLICTING MOTIVATIONS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51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Negative past experiences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REASONS FOR CONFLICTING MOTIVATIONS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53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Negative past experiences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Suppressive environment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REASONS FOR CONFLICTING MOTIVATIONS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55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Negative past experiences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Suppressive environment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Unsure about values and life goals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THE PUZZLE OF THEIR LIFE</a:t>
            </a:r>
            <a:endParaRPr b="0" lang="en-DK" sz="3200" spc="-1" strike="noStrike">
              <a:latin typeface="Arial"/>
            </a:endParaRPr>
          </a:p>
        </p:txBody>
      </p:sp>
      <p:pic>
        <p:nvPicPr>
          <p:cNvPr id="557" name="" descr=""/>
          <p:cNvPicPr/>
          <p:nvPr/>
        </p:nvPicPr>
        <p:blipFill>
          <a:blip r:embed="rId1"/>
          <a:stretch/>
        </p:blipFill>
        <p:spPr>
          <a:xfrm>
            <a:off x="1909080" y="1172520"/>
            <a:ext cx="6164640" cy="4109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5600" spc="-1" strike="noStrike">
                <a:latin typeface="Arial"/>
              </a:rPr>
              <a:t>DEFINITION —</a:t>
            </a:r>
            <a:endParaRPr b="0" lang="en-DK" sz="5600" spc="-1" strike="noStrike">
              <a:latin typeface="Arial"/>
            </a:endParaRPr>
          </a:p>
          <a:p>
            <a:endParaRPr b="0" lang="en-DK" sz="5600" spc="-1" strike="noStrike">
              <a:latin typeface="Arial"/>
            </a:endParaRPr>
          </a:p>
          <a:p>
            <a:r>
              <a:rPr b="0" lang="en-DK" sz="3600" spc="-1" strike="noStrike">
                <a:latin typeface="Arial"/>
              </a:rPr>
              <a:t>The summation of a person’s </a:t>
            </a:r>
            <a:r>
              <a:rPr b="1" lang="en-DK" sz="3600" spc="-1" strike="noStrike" u="sng">
                <a:uFillTx/>
                <a:latin typeface="Arial"/>
              </a:rPr>
              <a:t>consistent behavioral patterns</a:t>
            </a:r>
            <a:r>
              <a:rPr b="0" lang="en-DK" sz="3600" spc="-1" strike="noStrike">
                <a:latin typeface="Arial"/>
              </a:rPr>
              <a:t>,</a:t>
            </a:r>
            <a:r>
              <a:rPr b="0" lang="en-DK" sz="3600" spc="-1" strike="noStrike">
                <a:latin typeface="Arial"/>
              </a:rPr>
              <a:t> deeply connected with their </a:t>
            </a:r>
            <a:r>
              <a:rPr b="1" lang="en-DK" sz="3600" spc="-1" strike="noStrike" u="sng">
                <a:uFillTx/>
                <a:latin typeface="Arial"/>
              </a:rPr>
              <a:t>identity</a:t>
            </a:r>
            <a:endParaRPr b="0" lang="en-DK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THE PUZZLE OF THEIR LIFE</a:t>
            </a:r>
            <a:endParaRPr b="0" lang="en-DK" sz="3200" spc="-1" strike="noStrike">
              <a:latin typeface="Arial"/>
            </a:endParaRPr>
          </a:p>
        </p:txBody>
      </p:sp>
      <p:pic>
        <p:nvPicPr>
          <p:cNvPr id="559" name="" descr=""/>
          <p:cNvPicPr/>
          <p:nvPr/>
        </p:nvPicPr>
        <p:blipFill>
          <a:blip r:embed="rId1"/>
          <a:stretch/>
        </p:blipFill>
        <p:spPr>
          <a:xfrm>
            <a:off x="1909080" y="1172520"/>
            <a:ext cx="6164640" cy="4109760"/>
          </a:xfrm>
          <a:prstGeom prst="rect">
            <a:avLst/>
          </a:prstGeom>
          <a:ln w="0">
            <a:noFill/>
          </a:ln>
        </p:spPr>
      </p:pic>
      <p:sp>
        <p:nvSpPr>
          <p:cNvPr id="560" name=""/>
          <p:cNvSpPr/>
          <p:nvPr/>
        </p:nvSpPr>
        <p:spPr>
          <a:xfrm>
            <a:off x="1909080" y="1172520"/>
            <a:ext cx="6164640" cy="410976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1" lang="en-DK" sz="4000" spc="-1" strike="noStrike">
                <a:latin typeface="Arial"/>
              </a:rPr>
              <a:t>!!!</a:t>
            </a:r>
            <a:endParaRPr b="1" lang="en-DK" sz="4000" spc="-1" strike="noStrike">
              <a:latin typeface="Arial"/>
            </a:endParaRPr>
          </a:p>
          <a:p>
            <a:pPr algn="ctr"/>
            <a:r>
              <a:rPr b="1" lang="en-DK" sz="4000" spc="-1" strike="noStrike">
                <a:latin typeface="Arial"/>
              </a:rPr>
              <a:t>THERAPEUTIC</a:t>
            </a:r>
            <a:endParaRPr b="1" lang="en-DK" sz="4000" spc="-1" strike="noStrike">
              <a:latin typeface="Arial"/>
            </a:endParaRPr>
          </a:p>
          <a:p>
            <a:pPr algn="ctr"/>
            <a:r>
              <a:rPr b="1" lang="en-DK" sz="4000" spc="-1" strike="noStrike">
                <a:latin typeface="Arial"/>
              </a:rPr>
              <a:t>ALLIANCE</a:t>
            </a:r>
            <a:endParaRPr b="1" lang="en-DK" sz="4000" spc="-1" strike="noStrike">
              <a:latin typeface="Arial"/>
            </a:endParaRPr>
          </a:p>
          <a:p>
            <a:pPr algn="ctr"/>
            <a:r>
              <a:rPr b="1" lang="en-DK" sz="4000" spc="-1" strike="noStrike">
                <a:latin typeface="Arial"/>
              </a:rPr>
              <a:t>!!!</a:t>
            </a:r>
            <a:endParaRPr b="1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"/>
          <p:cNvSpPr txBox="1"/>
          <p:nvPr/>
        </p:nvSpPr>
        <p:spPr>
          <a:xfrm>
            <a:off x="50436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GROUP ACTIVITY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latin typeface="Arial"/>
              </a:rPr>
              <a:t>GROUP ACTIVITY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63" name="PlaceHolder 2"/>
          <p:cNvSpPr>
            <a:spLocks noGrp="1"/>
          </p:cNvSpPr>
          <p:nvPr>
            <p:ph/>
          </p:nvPr>
        </p:nvSpPr>
        <p:spPr>
          <a:xfrm>
            <a:off x="50436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8000"/>
          </a:bodyPr>
          <a:p>
            <a:r>
              <a:rPr b="0" lang="en-DK" sz="4000" spc="-1" strike="noStrike">
                <a:latin typeface="Arial"/>
                <a:ea typeface="PingFang SC"/>
              </a:rPr>
              <a:t>Brainstorm different factors which influence a </a:t>
            </a:r>
            <a:r>
              <a:rPr b="0" lang="en-DK" sz="4000" spc="-1" strike="noStrike" u="sng">
                <a:uFillTx/>
                <a:latin typeface="Arial"/>
                <a:ea typeface="PingFang SC"/>
              </a:rPr>
              <a:t>breast cancer</a:t>
            </a:r>
            <a:r>
              <a:rPr b="0" lang="en-DK" sz="4000" spc="-1" strike="noStrike">
                <a:latin typeface="Arial"/>
                <a:ea typeface="PingFang SC"/>
              </a:rPr>
              <a:t> patient’s BPN (autonomy, competence, relatedness).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Helpful factors + obstructing factors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Nonspecific + condition specific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latin typeface="Arial"/>
                <a:ea typeface="PingFang SC"/>
              </a:rPr>
              <a:t>In your control + out of your control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r>
              <a:rPr b="0" i="1" lang="en-DK" sz="4000" spc="-1" strike="noStrike">
                <a:latin typeface="Arial"/>
                <a:ea typeface="PingFang SC"/>
              </a:rPr>
              <a:t>Read the article on </a:t>
            </a:r>
            <a:r>
              <a:rPr b="0" i="1" lang="en-DK" sz="4000" spc="-1" strike="noStrike" u="sng">
                <a:uFillTx/>
                <a:latin typeface="Arial"/>
                <a:ea typeface="PingFang SC"/>
              </a:rPr>
              <a:t>https://bevae.com/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PlaceHolder 1"/>
          <p:cNvSpPr>
            <a:spLocks noGrp="1"/>
          </p:cNvSpPr>
          <p:nvPr>
            <p:ph type="title"/>
          </p:nvPr>
        </p:nvSpPr>
        <p:spPr>
          <a:xfrm>
            <a:off x="6660000" y="360000"/>
            <a:ext cx="3420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2400" spc="-1" strike="noStrike">
                <a:latin typeface="Arial"/>
              </a:rPr>
              <a:t>RELATEDNESS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565" name="PlaceHolder 2"/>
          <p:cNvSpPr>
            <a:spLocks noGrp="1"/>
          </p:cNvSpPr>
          <p:nvPr>
            <p:ph type="title"/>
          </p:nvPr>
        </p:nvSpPr>
        <p:spPr>
          <a:xfrm>
            <a:off x="3240000" y="360360"/>
            <a:ext cx="3420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2400" spc="-1" strike="noStrike">
                <a:latin typeface="Arial"/>
              </a:rPr>
              <a:t>COMPETENCE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566" name="PlaceHolder 3"/>
          <p:cNvSpPr>
            <a:spLocks noGrp="1"/>
          </p:cNvSpPr>
          <p:nvPr>
            <p:ph type="title"/>
          </p:nvPr>
        </p:nvSpPr>
        <p:spPr>
          <a:xfrm>
            <a:off x="0" y="360000"/>
            <a:ext cx="3240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2400" spc="-1" strike="noStrike">
                <a:latin typeface="Arial"/>
              </a:rPr>
              <a:t>AUTONOMY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567" name=""/>
          <p:cNvSpPr/>
          <p:nvPr/>
        </p:nvSpPr>
        <p:spPr>
          <a:xfrm>
            <a:off x="3240000" y="360000"/>
            <a:ext cx="0" cy="4860000"/>
          </a:xfrm>
          <a:prstGeom prst="line">
            <a:avLst/>
          </a:prstGeom>
          <a:ln w="381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8" name=""/>
          <p:cNvSpPr/>
          <p:nvPr/>
        </p:nvSpPr>
        <p:spPr>
          <a:xfrm>
            <a:off x="6660000" y="360000"/>
            <a:ext cx="0" cy="4860000"/>
          </a:xfrm>
          <a:prstGeom prst="line">
            <a:avLst/>
          </a:prstGeom>
          <a:ln w="381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latin typeface="Arial"/>
              </a:rPr>
              <a:t>AT-HOME ACTIVITY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5600" spc="-1" strike="noStrike">
                <a:latin typeface="Arial"/>
                <a:ea typeface="PingFang SC"/>
              </a:rPr>
              <a:t>lifestyle = behavior + identity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1263</TotalTime>
  <Application>LibreOffice/7.2.2.2$MacOSX_X86_64 LibreOffice_project/02b2acce88a210515b4a5bb2e46cbfb63fe97d56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2022-10-31T12:14:09Z</dcterms:created>
  <dc:creator/>
  <dc:description/>
  <dc:language>en-DK</dc:language>
  <cp:lastModifiedBy/>
  <dcterms:modified xsi:type="dcterms:W3CDTF">2022-11-07T14:00:24Z</dcterms:modified>
  <cp:revision>229</cp:revision>
  <dc:subject/>
  <dc:title/>
</cp:coreProperties>
</file>